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4"/>
  </p:notesMasterIdLst>
  <p:sldIdLst>
    <p:sldId id="262" r:id="rId2"/>
    <p:sldId id="264" r:id="rId3"/>
  </p:sldIdLst>
  <p:sldSz cx="7775575" cy="10907713"/>
  <p:notesSz cx="7102475" cy="10233025"/>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708"/>
    <a:srgbClr val="FFCC99"/>
    <a:srgbClr val="FFCC66"/>
    <a:srgbClr val="FFF0AC"/>
    <a:srgbClr val="231815"/>
    <a:srgbClr val="FFCCFF"/>
    <a:srgbClr val="FF99FF"/>
    <a:srgbClr val="E6E6E6"/>
    <a:srgbClr val="FFEBFF"/>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3174" y="60"/>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3077738" cy="513428"/>
          </a:xfrm>
          <a:prstGeom prst="rect">
            <a:avLst/>
          </a:prstGeom>
        </p:spPr>
        <p:txBody>
          <a:bodyPr vert="horz" lIns="94720" tIns="47361" rIns="94720" bIns="47361"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3095" y="5"/>
            <a:ext cx="3077738" cy="513428"/>
          </a:xfrm>
          <a:prstGeom prst="rect">
            <a:avLst/>
          </a:prstGeom>
        </p:spPr>
        <p:txBody>
          <a:bodyPr vert="horz" lIns="94720" tIns="47361" rIns="94720" bIns="47361" rtlCol="0"/>
          <a:lstStyle>
            <a:lvl1pPr algn="r">
              <a:defRPr sz="1100"/>
            </a:lvl1pPr>
          </a:lstStyle>
          <a:p>
            <a:fld id="{70F99883-74AE-4A2C-81B7-5B86A08198C0}" type="datetimeFigureOut">
              <a:rPr kumimoji="1" lang="ja-JP" altLang="en-US" smtClean="0"/>
              <a:t>2025/12/1</a:t>
            </a:fld>
            <a:endParaRPr kumimoji="1" lang="ja-JP" altLang="en-US"/>
          </a:p>
        </p:txBody>
      </p:sp>
      <p:sp>
        <p:nvSpPr>
          <p:cNvPr id="4" name="スライド イメージ プレースホルダー 3"/>
          <p:cNvSpPr>
            <a:spLocks noGrp="1" noRot="1" noChangeAspect="1"/>
          </p:cNvSpPr>
          <p:nvPr>
            <p:ph type="sldImg" idx="2"/>
          </p:nvPr>
        </p:nvSpPr>
        <p:spPr>
          <a:xfrm>
            <a:off x="2319338" y="1277938"/>
            <a:ext cx="2463800" cy="3455987"/>
          </a:xfrm>
          <a:prstGeom prst="rect">
            <a:avLst/>
          </a:prstGeom>
          <a:noFill/>
          <a:ln w="12700">
            <a:solidFill>
              <a:prstClr val="black"/>
            </a:solidFill>
          </a:ln>
        </p:spPr>
        <p:txBody>
          <a:bodyPr vert="horz" lIns="94720" tIns="47361" rIns="94720" bIns="47361"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720" tIns="47361" rIns="94720" bIns="473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601"/>
            <a:ext cx="3077738" cy="513427"/>
          </a:xfrm>
          <a:prstGeom prst="rect">
            <a:avLst/>
          </a:prstGeom>
        </p:spPr>
        <p:txBody>
          <a:bodyPr vert="horz" lIns="94720" tIns="47361" rIns="94720" bIns="4736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3095" y="9719601"/>
            <a:ext cx="3077738" cy="513427"/>
          </a:xfrm>
          <a:prstGeom prst="rect">
            <a:avLst/>
          </a:prstGeom>
        </p:spPr>
        <p:txBody>
          <a:bodyPr vert="horz" lIns="94720" tIns="47361" rIns="94720" bIns="4736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12/1/2025</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703" y="-9561"/>
            <a:ext cx="8407399" cy="109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7" y="431252"/>
            <a:ext cx="6852519" cy="1030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94122" y="462972"/>
            <a:ext cx="4785284" cy="863313"/>
          </a:xfrm>
          <a:prstGeom prst="rect">
            <a:avLst/>
          </a:prstGeom>
        </p:spPr>
        <p:txBody>
          <a:bodyPr wrap="none">
            <a:spAutoFit/>
          </a:bodyPr>
          <a:lstStyle/>
          <a:p>
            <a:pPr algn="ctr"/>
            <a:r>
              <a:rPr lang="ja-JP" altLang="en-US" sz="5010" dirty="0">
                <a:solidFill>
                  <a:srgbClr val="231815"/>
                </a:solidFill>
              </a:rPr>
              <a:t>さくら「ほね」通信</a:t>
            </a:r>
            <a:endParaRPr lang="zh-CN" altLang="en-US" sz="5010" dirty="0">
              <a:solidFill>
                <a:srgbClr val="231815"/>
              </a:solidFill>
            </a:endParaRPr>
          </a:p>
        </p:txBody>
      </p:sp>
      <p:cxnSp>
        <p:nvCxnSpPr>
          <p:cNvPr id="5" name="Straight Connector 4"/>
          <p:cNvCxnSpPr/>
          <p:nvPr/>
        </p:nvCxnSpPr>
        <p:spPr>
          <a:xfrm>
            <a:off x="711200" y="1476489"/>
            <a:ext cx="6328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11200" y="1759521"/>
            <a:ext cx="6328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31360" y="1441127"/>
            <a:ext cx="1487908" cy="338554"/>
          </a:xfrm>
          <a:prstGeom prst="rect">
            <a:avLst/>
          </a:prstGeom>
        </p:spPr>
        <p:txBody>
          <a:bodyPr wrap="none">
            <a:spAutoFit/>
          </a:bodyPr>
          <a:lstStyle/>
          <a:p>
            <a:pPr algn="ctr"/>
            <a:r>
              <a:rPr lang="en-US" altLang="ja-JP" sz="1600" b="1" dirty="0">
                <a:solidFill>
                  <a:srgbClr val="231815"/>
                </a:solidFill>
                <a:latin typeface="+mj-ea"/>
                <a:ea typeface="+mj-ea"/>
              </a:rPr>
              <a:t>NEWS LETTER</a:t>
            </a:r>
            <a:endParaRPr lang="zh-CN" altLang="en-US" sz="1600" b="1" dirty="0">
              <a:solidFill>
                <a:srgbClr val="231815"/>
              </a:solidFill>
              <a:latin typeface="+mj-ea"/>
              <a:ea typeface="+mj-ea"/>
            </a:endParaRPr>
          </a:p>
        </p:txBody>
      </p:sp>
      <p:sp>
        <p:nvSpPr>
          <p:cNvPr id="18" name="Rectangle 17"/>
          <p:cNvSpPr/>
          <p:nvPr/>
        </p:nvSpPr>
        <p:spPr>
          <a:xfrm>
            <a:off x="4520709" y="5266054"/>
            <a:ext cx="1936749" cy="292388"/>
          </a:xfrm>
          <a:prstGeom prst="rect">
            <a:avLst/>
          </a:prstGeom>
        </p:spPr>
        <p:txBody>
          <a:bodyPr vert="horz" wrap="none">
            <a:spAutoFit/>
          </a:bodyPr>
          <a:lstStyle/>
          <a:p>
            <a:pPr algn="ctr"/>
            <a:r>
              <a:rPr lang="en-US" altLang="ja-JP" sz="1300" b="1" dirty="0">
                <a:solidFill>
                  <a:schemeClr val="bg1"/>
                </a:solidFill>
                <a:latin typeface="+mj-ea"/>
                <a:ea typeface="+mj-ea"/>
              </a:rPr>
              <a:t>2016</a:t>
            </a:r>
            <a:r>
              <a:rPr lang="ja-JP" altLang="en-US" sz="1300" b="1" dirty="0">
                <a:solidFill>
                  <a:schemeClr val="bg1"/>
                </a:solidFill>
                <a:latin typeface="+mj-ea"/>
                <a:ea typeface="+mj-ea"/>
              </a:rPr>
              <a:t>年</a:t>
            </a:r>
            <a:r>
              <a:rPr lang="en-US" altLang="ja-JP" sz="1300" b="1" dirty="0">
                <a:solidFill>
                  <a:schemeClr val="bg1"/>
                </a:solidFill>
                <a:latin typeface="+mj-ea"/>
                <a:ea typeface="+mj-ea"/>
              </a:rPr>
              <a:t>00</a:t>
            </a:r>
            <a:r>
              <a:rPr lang="ja-JP" altLang="en-US" sz="1300" b="1" dirty="0">
                <a:solidFill>
                  <a:schemeClr val="bg1"/>
                </a:solidFill>
                <a:latin typeface="+mj-ea"/>
                <a:ea typeface="+mj-ea"/>
              </a:rPr>
              <a:t>月</a:t>
            </a:r>
            <a:r>
              <a:rPr lang="en-US" altLang="ja-JP" sz="1300" b="1" dirty="0">
                <a:solidFill>
                  <a:schemeClr val="bg1"/>
                </a:solidFill>
                <a:latin typeface="+mj-ea"/>
                <a:ea typeface="+mj-ea"/>
              </a:rPr>
              <a:t>00</a:t>
            </a:r>
            <a:r>
              <a:rPr lang="ja-JP" altLang="en-US" sz="1300" b="1" dirty="0">
                <a:solidFill>
                  <a:schemeClr val="bg1"/>
                </a:solidFill>
                <a:latin typeface="+mj-ea"/>
                <a:ea typeface="+mj-ea"/>
              </a:rPr>
              <a:t>日 </a:t>
            </a:r>
            <a:r>
              <a:rPr lang="en-US" altLang="ja-JP" sz="1300" b="1" dirty="0">
                <a:solidFill>
                  <a:schemeClr val="bg1"/>
                </a:solidFill>
                <a:latin typeface="+mj-ea"/>
                <a:ea typeface="+mj-ea"/>
              </a:rPr>
              <a:t>00:00</a:t>
            </a:r>
            <a:r>
              <a:rPr lang="ja-JP" altLang="en-US" sz="1300" b="1" dirty="0">
                <a:solidFill>
                  <a:schemeClr val="bg1"/>
                </a:solidFill>
                <a:latin typeface="+mj-ea"/>
                <a:ea typeface="+mj-ea"/>
              </a:rPr>
              <a:t>～</a:t>
            </a:r>
            <a:endParaRPr lang="zh-CN" altLang="en-US" sz="1300" b="1" dirty="0">
              <a:solidFill>
                <a:schemeClr val="bg1"/>
              </a:solidFill>
              <a:latin typeface="+mj-ea"/>
              <a:ea typeface="+mj-ea"/>
            </a:endParaRPr>
          </a:p>
        </p:txBody>
      </p:sp>
      <p:grpSp>
        <p:nvGrpSpPr>
          <p:cNvPr id="9" name="グループ化 8">
            <a:extLst>
              <a:ext uri="{FF2B5EF4-FFF2-40B4-BE49-F238E27FC236}">
                <a16:creationId xmlns:a16="http://schemas.microsoft.com/office/drawing/2014/main" id="{12C4BC2C-EA58-4A76-8037-E3483913C101}"/>
              </a:ext>
            </a:extLst>
          </p:cNvPr>
          <p:cNvGrpSpPr/>
          <p:nvPr/>
        </p:nvGrpSpPr>
        <p:grpSpPr>
          <a:xfrm>
            <a:off x="5986648" y="415384"/>
            <a:ext cx="990590" cy="990590"/>
            <a:chOff x="5951106" y="454505"/>
            <a:chExt cx="990590" cy="990590"/>
          </a:xfrm>
        </p:grpSpPr>
        <p:sp>
          <p:nvSpPr>
            <p:cNvPr id="23" name="Oval 22"/>
            <p:cNvSpPr>
              <a:spLocks noChangeAspect="1"/>
            </p:cNvSpPr>
            <p:nvPr/>
          </p:nvSpPr>
          <p:spPr>
            <a:xfrm>
              <a:off x="5951106" y="454505"/>
              <a:ext cx="990590" cy="99059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Rectangle 53"/>
            <p:cNvSpPr/>
            <p:nvPr/>
          </p:nvSpPr>
          <p:spPr>
            <a:xfrm>
              <a:off x="5951106" y="528168"/>
              <a:ext cx="990590" cy="646331"/>
            </a:xfrm>
            <a:prstGeom prst="rect">
              <a:avLst/>
            </a:prstGeom>
          </p:spPr>
          <p:txBody>
            <a:bodyPr wrap="square">
              <a:spAutoFit/>
            </a:bodyPr>
            <a:lstStyle/>
            <a:p>
              <a:pPr algn="ctr"/>
              <a:r>
                <a:rPr lang="ja-JP" altLang="en-US" sz="3600" dirty="0">
                  <a:solidFill>
                    <a:schemeClr val="bg1"/>
                  </a:solidFill>
                  <a:latin typeface="MS PGothic" pitchFamily="34" charset="-128"/>
                  <a:ea typeface="MS PGothic" pitchFamily="34" charset="-128"/>
                </a:rPr>
                <a:t>冬</a:t>
              </a:r>
              <a:r>
                <a:rPr lang="ja-JP" altLang="en-US" sz="1500" dirty="0">
                  <a:solidFill>
                    <a:schemeClr val="bg1"/>
                  </a:solidFill>
                  <a:latin typeface="MS PGothic" pitchFamily="34" charset="-128"/>
                  <a:ea typeface="MS PGothic" pitchFamily="34" charset="-128"/>
                </a:rPr>
                <a:t>号</a:t>
              </a:r>
              <a:endParaRPr lang="zh-CN" altLang="en-US" sz="800" dirty="0">
                <a:solidFill>
                  <a:schemeClr val="bg1"/>
                </a:solidFill>
                <a:latin typeface="MS PGothic" pitchFamily="34" charset="-128"/>
                <a:ea typeface="MS PGothic" pitchFamily="34" charset="-128"/>
              </a:endParaRPr>
            </a:p>
          </p:txBody>
        </p:sp>
        <p:sp>
          <p:nvSpPr>
            <p:cNvPr id="50" name="Rectangle 53">
              <a:extLst>
                <a:ext uri="{FF2B5EF4-FFF2-40B4-BE49-F238E27FC236}">
                  <a16:creationId xmlns:a16="http://schemas.microsoft.com/office/drawing/2014/main" id="{4BA524E6-E516-47F3-9AF6-022DEA89B44F}"/>
                </a:ext>
              </a:extLst>
            </p:cNvPr>
            <p:cNvSpPr/>
            <p:nvPr/>
          </p:nvSpPr>
          <p:spPr>
            <a:xfrm>
              <a:off x="6211276" y="1129665"/>
              <a:ext cx="532518" cy="246221"/>
            </a:xfrm>
            <a:prstGeom prst="rect">
              <a:avLst/>
            </a:prstGeom>
          </p:spPr>
          <p:txBody>
            <a:bodyPr wrap="none">
              <a:spAutoFit/>
            </a:bodyPr>
            <a:lstStyle/>
            <a:p>
              <a:pPr algn="ctr"/>
              <a:r>
                <a:rPr lang="en-US" altLang="ja-JP" sz="1000" b="1" dirty="0">
                  <a:solidFill>
                    <a:schemeClr val="bg1"/>
                  </a:solidFill>
                  <a:latin typeface="MS PGothic" pitchFamily="34" charset="-128"/>
                  <a:ea typeface="MS PGothic" pitchFamily="34" charset="-128"/>
                </a:rPr>
                <a:t>2026.1</a:t>
              </a:r>
              <a:endParaRPr lang="zh-CN" altLang="en-US" sz="1000" b="1" dirty="0">
                <a:solidFill>
                  <a:schemeClr val="bg1"/>
                </a:solidFill>
                <a:latin typeface="MS PGothic" pitchFamily="34" charset="-128"/>
                <a:ea typeface="MS PGothic" pitchFamily="34" charset="-128"/>
              </a:endParaRPr>
            </a:p>
          </p:txBody>
        </p:sp>
      </p:grpSp>
      <p:sp>
        <p:nvSpPr>
          <p:cNvPr id="28" name="Rectangle 43">
            <a:extLst>
              <a:ext uri="{FF2B5EF4-FFF2-40B4-BE49-F238E27FC236}">
                <a16:creationId xmlns:a16="http://schemas.microsoft.com/office/drawing/2014/main" id="{8262F56D-A105-499C-AC7D-A1A0E439C678}"/>
              </a:ext>
            </a:extLst>
          </p:cNvPr>
          <p:cNvSpPr/>
          <p:nvPr/>
        </p:nvSpPr>
        <p:spPr>
          <a:xfrm>
            <a:off x="634888" y="1829164"/>
            <a:ext cx="6530735" cy="646331"/>
          </a:xfrm>
          <a:prstGeom prst="rect">
            <a:avLst/>
          </a:prstGeom>
        </p:spPr>
        <p:txBody>
          <a:bodyPr vert="horz" wrap="square">
            <a:spAutoFit/>
          </a:bodyPr>
          <a:lstStyle/>
          <a:p>
            <a:pPr>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寒くなってくるとこたつに入って、みかんを食べながらテレビの番をしています！え？外に散歩に行く？そんなの面倒だ、お家が大好き！運動しないといけないのは分かっているけどなかなかできない！そんな方におすすめの運動をご紹介します！</a:t>
            </a:r>
          </a:p>
        </p:txBody>
      </p:sp>
      <p:cxnSp>
        <p:nvCxnSpPr>
          <p:cNvPr id="29" name="Straight Connector 9">
            <a:extLst>
              <a:ext uri="{FF2B5EF4-FFF2-40B4-BE49-F238E27FC236}">
                <a16:creationId xmlns:a16="http://schemas.microsoft.com/office/drawing/2014/main" id="{F41C3FA0-2FA7-4B2B-A455-150F7A4DCCB1}"/>
              </a:ext>
            </a:extLst>
          </p:cNvPr>
          <p:cNvCxnSpPr/>
          <p:nvPr/>
        </p:nvCxnSpPr>
        <p:spPr>
          <a:xfrm>
            <a:off x="747485" y="2585298"/>
            <a:ext cx="63282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4943429-DF7A-4A24-A2D5-4B9CECBC5096}"/>
              </a:ext>
            </a:extLst>
          </p:cNvPr>
          <p:cNvSpPr txBox="1"/>
          <p:nvPr/>
        </p:nvSpPr>
        <p:spPr>
          <a:xfrm>
            <a:off x="877531" y="2707511"/>
            <a:ext cx="6068136" cy="709681"/>
          </a:xfrm>
          <a:prstGeom prst="rect">
            <a:avLst/>
          </a:prstGeom>
          <a:noFill/>
        </p:spPr>
        <p:txBody>
          <a:bodyPr wrap="square" rtlCol="0">
            <a:spAutoFit/>
          </a:bodyPr>
          <a:lstStyle/>
          <a:p>
            <a:pPr algn="ctr"/>
            <a:r>
              <a:rPr lang="ja-JP" altLang="en-US" dirty="0"/>
              <a:t>運動は</a:t>
            </a:r>
            <a:r>
              <a:rPr lang="en-US" altLang="ja-JP" dirty="0"/>
              <a:t>1</a:t>
            </a:r>
            <a:r>
              <a:rPr lang="ja-JP" altLang="en-US" dirty="0"/>
              <a:t>回</a:t>
            </a:r>
            <a:r>
              <a:rPr lang="en-US" altLang="ja-JP" dirty="0"/>
              <a:t>1</a:t>
            </a:r>
            <a:r>
              <a:rPr lang="ja-JP" altLang="en-US" dirty="0"/>
              <a:t>分でも効果がある！？</a:t>
            </a:r>
            <a:endParaRPr lang="en-US" altLang="ja-JP" dirty="0"/>
          </a:p>
          <a:p>
            <a:r>
              <a:rPr lang="en-US" altLang="ja-JP" dirty="0"/>
              <a:t>〜</a:t>
            </a:r>
            <a:r>
              <a:rPr lang="ja-JP" altLang="en-US" dirty="0"/>
              <a:t>スキマ時間で骨を強くする</a:t>
            </a:r>
            <a:r>
              <a:rPr lang="en-US" altLang="ja-JP" dirty="0"/>
              <a:t>『</a:t>
            </a:r>
            <a:r>
              <a:rPr lang="ja-JP" altLang="en-US" dirty="0"/>
              <a:t>エクササイズスナック</a:t>
            </a:r>
            <a:r>
              <a:rPr lang="en-US" altLang="ja-JP" dirty="0"/>
              <a:t>』〜</a:t>
            </a:r>
            <a:endParaRPr kumimoji="1" lang="ja-JP" altLang="en-US" dirty="0"/>
          </a:p>
        </p:txBody>
      </p:sp>
      <p:sp>
        <p:nvSpPr>
          <p:cNvPr id="12" name="テキスト ボックス 11">
            <a:extLst>
              <a:ext uri="{FF2B5EF4-FFF2-40B4-BE49-F238E27FC236}">
                <a16:creationId xmlns:a16="http://schemas.microsoft.com/office/drawing/2014/main" id="{35A550A2-CB9A-87A2-E3EE-B93B0BEFEF3B}"/>
              </a:ext>
            </a:extLst>
          </p:cNvPr>
          <p:cNvSpPr txBox="1"/>
          <p:nvPr/>
        </p:nvSpPr>
        <p:spPr>
          <a:xfrm>
            <a:off x="877532" y="3459007"/>
            <a:ext cx="6161897" cy="206569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運動を「おやつ」のように楽しもう！</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💡エクササイズスナックとは？</a:t>
            </a:r>
            <a:endParaRPr kumimoji="1" lang="en-US" altLang="ja-JP"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運動は「長時間まとめて行うもの」と捉えがちですが、          エクササイズスナックは短時間で</a:t>
            </a:r>
            <a:r>
              <a:rPr kumimoji="1" lang="en-US" altLang="ja-JP" sz="1600" dirty="0">
                <a:latin typeface="メイリオ" panose="020B0604030504040204" pitchFamily="50" charset="-128"/>
                <a:ea typeface="メイリオ" panose="020B0604030504040204" pitchFamily="50" charset="-128"/>
              </a:rPr>
              <a:t>OK</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分程度の短時間の運動</a:t>
            </a:r>
            <a:endParaRPr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★これを</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日に数回に分けて積み重ねる</a:t>
            </a:r>
            <a:br>
              <a:rPr kumimoji="1" lang="en-US" altLang="ja-JP" dirty="0">
                <a:latin typeface="メイリオ" panose="020B0604030504040204" pitchFamily="50" charset="-128"/>
                <a:ea typeface="メイリオ" panose="020B0604030504040204" pitchFamily="50" charset="-128"/>
              </a:rPr>
            </a:br>
            <a:endParaRPr kumimoji="1" lang="ja-JP" altLang="en-US" dirty="0">
              <a:latin typeface="メイリオ" panose="020B0604030504040204" pitchFamily="50" charset="-128"/>
              <a:ea typeface="メイリオ" panose="020B0604030504040204" pitchFamily="50" charset="-128"/>
            </a:endParaRPr>
          </a:p>
        </p:txBody>
      </p:sp>
      <p:pic>
        <p:nvPicPr>
          <p:cNvPr id="13" name="Picture 4" descr="ポテトチップスの検索結果 | かわいいフリー素材集 いらすとや">
            <a:extLst>
              <a:ext uri="{FF2B5EF4-FFF2-40B4-BE49-F238E27FC236}">
                <a16:creationId xmlns:a16="http://schemas.microsoft.com/office/drawing/2014/main" id="{ED16BC9E-933A-5B61-64A7-60293103A9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268" y="4401813"/>
            <a:ext cx="984437" cy="9844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CCBFDCC9-53F6-3825-35A2-749D04AB20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8967" y="4314539"/>
            <a:ext cx="989782" cy="1139318"/>
          </a:xfrm>
          <a:prstGeom prst="rect">
            <a:avLst/>
          </a:prstGeom>
          <a:noFill/>
          <a:extLst>
            <a:ext uri="{909E8E84-426E-40DD-AFC4-6F175D3DCCD1}">
              <a14:hiddenFill xmlns:a14="http://schemas.microsoft.com/office/drawing/2010/main">
                <a:solidFill>
                  <a:srgbClr val="FFFFFF"/>
                </a:solidFill>
              </a14:hiddenFill>
            </a:ext>
          </a:extLst>
        </p:spPr>
      </p:pic>
      <p:sp>
        <p:nvSpPr>
          <p:cNvPr id="16" name="矢印: 右 15">
            <a:extLst>
              <a:ext uri="{FF2B5EF4-FFF2-40B4-BE49-F238E27FC236}">
                <a16:creationId xmlns:a16="http://schemas.microsoft.com/office/drawing/2014/main" id="{65E2AD30-2B69-2A5E-76BD-59F0DE0D8213}"/>
              </a:ext>
            </a:extLst>
          </p:cNvPr>
          <p:cNvSpPr/>
          <p:nvPr/>
        </p:nvSpPr>
        <p:spPr>
          <a:xfrm>
            <a:off x="5792533" y="4696065"/>
            <a:ext cx="341272" cy="245166"/>
          </a:xfrm>
          <a:prstGeom prst="rightArrow">
            <a:avLst/>
          </a:prstGeom>
          <a:solidFill>
            <a:srgbClr val="E94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093C4B3-F41A-638E-62D9-CBB377A16C0D}"/>
              </a:ext>
            </a:extLst>
          </p:cNvPr>
          <p:cNvSpPr txBox="1"/>
          <p:nvPr/>
        </p:nvSpPr>
        <p:spPr>
          <a:xfrm>
            <a:off x="983242" y="5241695"/>
            <a:ext cx="5962243" cy="24332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なぜ短時間でも効果があるの？</a:t>
            </a:r>
            <a:br>
              <a:rPr kumimoji="1" lang="en-US" altLang="ja-JP" dirty="0">
                <a:latin typeface="メイリオ" panose="020B0604030504040204" pitchFamily="50" charset="-128"/>
                <a:ea typeface="メイリオ" panose="020B0604030504040204" pitchFamily="50" charset="-128"/>
              </a:rPr>
            </a:br>
            <a:r>
              <a:rPr lang="ja-JP" altLang="en-US" sz="1800" dirty="0"/>
              <a:t>・</a:t>
            </a:r>
            <a:r>
              <a:rPr lang="ja-JP" altLang="en-US" sz="1600" dirty="0"/>
              <a:t>短い時間でも、骨と筋肉に</a:t>
            </a:r>
            <a:r>
              <a:rPr lang="ja-JP" altLang="en-US" sz="1600" b="1" dirty="0"/>
              <a:t>強い刺激を与える</a:t>
            </a:r>
            <a:r>
              <a:rPr lang="ja-JP" altLang="en-US" sz="1600" dirty="0"/>
              <a:t>ことで、体は  </a:t>
            </a:r>
            <a:r>
              <a:rPr lang="ja-JP" altLang="en-US" sz="1600" b="1" dirty="0"/>
              <a:t>「適応」</a:t>
            </a:r>
            <a:r>
              <a:rPr lang="ja-JP" altLang="en-US" sz="1600" dirty="0"/>
              <a:t>しようとする。</a:t>
            </a:r>
            <a:br>
              <a:rPr lang="en-US" altLang="ja-JP" sz="1600" dirty="0"/>
            </a:br>
            <a:r>
              <a:rPr lang="ja-JP" altLang="en-US" sz="1600" dirty="0"/>
              <a:t>・体力の向上やコレステロール改善にも効果があるという研究結果があります</a:t>
            </a:r>
            <a:endParaRPr lang="en-US" altLang="ja-JP" sz="1600" dirty="0"/>
          </a:p>
          <a:p>
            <a:r>
              <a:rPr lang="ja-JP" altLang="en-US" sz="1600" b="1" dirty="0"/>
              <a:t>・普段運動習慣がない人ほど、その効果が大きい</a:t>
            </a:r>
            <a:r>
              <a:rPr lang="ja-JP" altLang="en-US" sz="1600" dirty="0"/>
              <a:t>こともわかっています。</a:t>
            </a:r>
            <a:endParaRPr lang="en-US" altLang="ja-JP" sz="1600" dirty="0"/>
          </a:p>
          <a:p>
            <a:pPr algn="r"/>
            <a:r>
              <a:rPr lang="en-US" altLang="ja-JP" sz="600" dirty="0"/>
              <a:t>※</a:t>
            </a:r>
            <a:r>
              <a:rPr lang="ja-JP" altLang="en-US" sz="600" dirty="0"/>
              <a:t>出典： </a:t>
            </a:r>
            <a:r>
              <a:rPr lang="en-US" altLang="ja-JP" sz="600" dirty="0"/>
              <a:t>Exercise Snacks</a:t>
            </a:r>
            <a:r>
              <a:rPr lang="ja-JP" altLang="en-US" sz="600" dirty="0"/>
              <a:t>に関する複数の研究をまとめたシステマティックレビュー・メタ解析の結果より</a:t>
            </a:r>
            <a:br>
              <a:rPr lang="en-US" altLang="ja-JP" sz="800" dirty="0"/>
            </a:br>
            <a:endParaRPr kumimoji="1" lang="en-US" altLang="ja-JP" sz="800"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7BBAAB-67D9-8702-8E97-312B9D29D22F}"/>
              </a:ext>
            </a:extLst>
          </p:cNvPr>
          <p:cNvSpPr txBox="1"/>
          <p:nvPr/>
        </p:nvSpPr>
        <p:spPr>
          <a:xfrm>
            <a:off x="983242" y="7363745"/>
            <a:ext cx="5495433" cy="113967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エクササイズスナックのメリット</a:t>
            </a:r>
            <a:endParaRPr kumimoji="1" lang="en-US" altLang="ja-JP" dirty="0">
              <a:latin typeface="メイリオ" panose="020B0604030504040204" pitchFamily="50" charset="-128"/>
              <a:ea typeface="メイリオ" panose="020B0604030504040204" pitchFamily="50" charset="-128"/>
            </a:endParaRPr>
          </a:p>
          <a:p>
            <a:pPr marL="457200" indent="-457200">
              <a:buAutoNum type="arabicPeriod"/>
            </a:pPr>
            <a:r>
              <a:rPr kumimoji="1" lang="ja-JP" altLang="en-US" sz="1600" dirty="0">
                <a:latin typeface="メイリオ" panose="020B0604030504040204" pitchFamily="50" charset="-128"/>
                <a:ea typeface="メイリオ" panose="020B0604030504040204" pitchFamily="50" charset="-128"/>
              </a:rPr>
              <a:t>習慣化しやすい</a:t>
            </a:r>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忙しくても継続できる。 </a:t>
            </a:r>
            <a:endParaRPr lang="en-US" altLang="ja-JP" sz="1600" dirty="0">
              <a:latin typeface="メイリオ" panose="020B0604030504040204" pitchFamily="50" charset="-128"/>
              <a:ea typeface="メイリオ" panose="020B0604030504040204" pitchFamily="50" charset="-128"/>
            </a:endParaRPr>
          </a:p>
          <a:p>
            <a:pPr marL="457200" indent="-457200">
              <a:buAutoNum type="arabicPeriod"/>
            </a:pPr>
            <a:r>
              <a:rPr kumimoji="1" lang="ja-JP" altLang="en-US" sz="1600" dirty="0">
                <a:latin typeface="メイリオ" panose="020B0604030504040204" pitchFamily="50" charset="-128"/>
                <a:ea typeface="メイリオ" panose="020B0604030504040204" pitchFamily="50" charset="-128"/>
              </a:rPr>
              <a:t>転倒予防</a:t>
            </a:r>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筋力・バランス能力の土台作りになる。</a:t>
            </a:r>
            <a:endParaRPr kumimoji="1" lang="en-US" altLang="ja-JP" sz="1600" dirty="0">
              <a:latin typeface="メイリオ" panose="020B0604030504040204" pitchFamily="50" charset="-128"/>
              <a:ea typeface="メイリオ" panose="020B0604030504040204" pitchFamily="50" charset="-128"/>
            </a:endParaRPr>
          </a:p>
          <a:p>
            <a:pPr marL="457200" indent="-457200">
              <a:buAutoNum type="arabicPeriod"/>
            </a:pPr>
            <a:r>
              <a:rPr kumimoji="1" lang="ja-JP" altLang="en-US" sz="1600" dirty="0">
                <a:latin typeface="メイリオ" panose="020B0604030504040204" pitchFamily="50" charset="-128"/>
                <a:ea typeface="メイリオ" panose="020B0604030504040204" pitchFamily="50" charset="-128"/>
              </a:rPr>
              <a:t>骨刺激</a:t>
            </a:r>
            <a:r>
              <a:rPr kumimoji="1" lang="en-US" altLang="ja-JP" sz="1600" dirty="0">
                <a:latin typeface="メイリオ" panose="020B0604030504040204" pitchFamily="50" charset="-128"/>
                <a:ea typeface="メイリオ" panose="020B0604030504040204" pitchFamily="50" charset="-128"/>
              </a:rPr>
              <a:t>: 1</a:t>
            </a:r>
            <a:r>
              <a:rPr kumimoji="1" lang="ja-JP" altLang="en-US" sz="1600" dirty="0">
                <a:latin typeface="メイリオ" panose="020B0604030504040204" pitchFamily="50" charset="-128"/>
                <a:ea typeface="メイリオ" panose="020B0604030504040204" pitchFamily="50" charset="-128"/>
              </a:rPr>
              <a:t>分でも骨に刺激を与えることが大切。</a:t>
            </a:r>
          </a:p>
        </p:txBody>
      </p:sp>
      <p:pic>
        <p:nvPicPr>
          <p:cNvPr id="1032" name="Picture 8">
            <a:extLst>
              <a:ext uri="{FF2B5EF4-FFF2-40B4-BE49-F238E27FC236}">
                <a16:creationId xmlns:a16="http://schemas.microsoft.com/office/drawing/2014/main" id="{698F3957-06BC-6781-8056-4B2FB5A7FC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635" y="7502196"/>
            <a:ext cx="941944" cy="104515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07CA901-A4E7-7FD6-80DE-9C29E17E33F8}"/>
              </a:ext>
            </a:extLst>
          </p:cNvPr>
          <p:cNvSpPr txBox="1"/>
          <p:nvPr/>
        </p:nvSpPr>
        <p:spPr>
          <a:xfrm>
            <a:off x="873679" y="8662892"/>
            <a:ext cx="6291944" cy="1989647"/>
          </a:xfrm>
          <a:prstGeom prst="rect">
            <a:avLst/>
          </a:prstGeom>
          <a:noFill/>
        </p:spPr>
        <p:txBody>
          <a:bodyPr wrap="square" rtlCol="0">
            <a:spAutoFit/>
          </a:bodyPr>
          <a:lstStyle/>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2006"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全身</a:t>
            </a:r>
            <a:r>
              <a:rPr kumimoji="1" lang="en-US" altLang="ja-JP" sz="2006"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DEXA</a:t>
            </a:r>
            <a:r>
              <a:rPr kumimoji="1" lang="ja-JP" altLang="en-US" sz="2006"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（デキサ）体組成測定のご紹介</a:t>
            </a:r>
            <a:endParaRPr kumimoji="1" lang="en-US" altLang="ja-JP" sz="2006"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1019007" rtl="0" eaLnBrk="1" fontAlgn="auto" latinLnBrk="0" hangingPunct="1">
              <a:lnSpc>
                <a:spcPct val="100000"/>
              </a:lnSpc>
              <a:spcBef>
                <a:spcPts val="0"/>
              </a:spcBef>
              <a:spcAft>
                <a:spcPts val="0"/>
              </a:spcAft>
              <a:buClrTx/>
              <a:buSzTx/>
              <a:buFontTx/>
              <a:buNone/>
              <a:tabLst/>
              <a:defRPr/>
            </a:pPr>
            <a:r>
              <a:rPr kumimoji="1" lang="en-US" altLang="ja-JP"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a:t>
            </a:r>
            <a:r>
              <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種類の</a:t>
            </a:r>
            <a:r>
              <a:rPr kumimoji="1" lang="en-US" altLang="ja-JP"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X</a:t>
            </a:r>
            <a:r>
              <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線を照射して体組成を精密に測定します。</a:t>
            </a:r>
            <a:br>
              <a:rPr kumimoji="1" lang="en-US" altLang="ja-JP"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全身の筋肉量、骨密度、脂肪量などが分かります。</a:t>
            </a:r>
            <a:endParaRPr kumimoji="1" lang="en-US" altLang="ja-JP" sz="200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1019007" rtl="0" eaLnBrk="1" fontAlgn="auto" latinLnBrk="0" hangingPunct="1">
              <a:lnSpc>
                <a:spcPct val="100000"/>
              </a:lnSpc>
              <a:spcBef>
                <a:spcPts val="0"/>
              </a:spcBef>
              <a:spcAft>
                <a:spcPts val="0"/>
              </a:spcAft>
              <a:buClrTx/>
              <a:buSzTx/>
              <a:buFontTx/>
              <a:buNone/>
              <a:tabLst/>
              <a:defRPr/>
            </a:pPr>
            <a:b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lang="ja-JP" altLang="en-US" b="1" dirty="0">
                <a:solidFill>
                  <a:prstClr val="black"/>
                </a:solidFill>
                <a:latin typeface="メイリオ" panose="020B0604030504040204" pitchFamily="50" charset="-128"/>
                <a:ea typeface="メイリオ" panose="020B0604030504040204" pitchFamily="50" charset="-128"/>
              </a:rPr>
              <a:t>運動で筋肉量が増えたか確認したい方！</a:t>
            </a:r>
            <a:br>
              <a:rPr lang="en-US" altLang="ja-JP" b="1" dirty="0">
                <a:solidFill>
                  <a:prstClr val="black"/>
                </a:solidFill>
                <a:latin typeface="メイリオ" panose="020B0604030504040204" pitchFamily="50" charset="-128"/>
                <a:ea typeface="メイリオ" panose="020B0604030504040204" pitchFamily="50" charset="-128"/>
              </a:rPr>
            </a:br>
            <a:r>
              <a:rPr lang="ja-JP" altLang="en-US" b="1" dirty="0">
                <a:solidFill>
                  <a:prstClr val="black"/>
                </a:solidFill>
                <a:latin typeface="メイリオ" panose="020B0604030504040204" pitchFamily="50" charset="-128"/>
                <a:ea typeface="メイリオ" panose="020B0604030504040204" pitchFamily="50" charset="-128"/>
              </a:rPr>
              <a:t>家庭の体組成計よりも高精度のデータを知りたい方！</a:t>
            </a:r>
            <a:endParaRPr lang="en-US" altLang="ja-JP" b="1" dirty="0">
              <a:solidFill>
                <a:prstClr val="black"/>
              </a:solidFill>
              <a:latin typeface="メイリオ" panose="020B0604030504040204" pitchFamily="50" charset="-128"/>
              <a:ea typeface="メイリオ" panose="020B0604030504040204" pitchFamily="50" charset="-128"/>
            </a:endParaRPr>
          </a:p>
          <a:p>
            <a:pPr marL="0" marR="0" lvl="0" indent="0" algn="ctr" defTabSz="101900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詳しくは病院スタッフまでお声掛けください。</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a:extLst>
              <a:ext uri="{FF2B5EF4-FFF2-40B4-BE49-F238E27FC236}">
                <a16:creationId xmlns:a16="http://schemas.microsoft.com/office/drawing/2014/main" id="{08A373D1-706B-BC1E-2B81-CEE7885678B1}"/>
              </a:ext>
            </a:extLst>
          </p:cNvPr>
          <p:cNvCxnSpPr>
            <a:cxnSpLocks/>
          </p:cNvCxnSpPr>
          <p:nvPr/>
        </p:nvCxnSpPr>
        <p:spPr>
          <a:xfrm>
            <a:off x="460311" y="8584171"/>
            <a:ext cx="683000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264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7829550" cy="1090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67" y="217787"/>
            <a:ext cx="7082239" cy="1048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53">
            <a:extLst>
              <a:ext uri="{FF2B5EF4-FFF2-40B4-BE49-F238E27FC236}">
                <a16:creationId xmlns:a16="http://schemas.microsoft.com/office/drawing/2014/main" id="{4BA524E6-E516-47F3-9AF6-022DEA89B44F}"/>
              </a:ext>
            </a:extLst>
          </p:cNvPr>
          <p:cNvSpPr/>
          <p:nvPr/>
        </p:nvSpPr>
        <p:spPr>
          <a:xfrm>
            <a:off x="6167194" y="1129665"/>
            <a:ext cx="620684" cy="246221"/>
          </a:xfrm>
          <a:prstGeom prst="rect">
            <a:avLst/>
          </a:prstGeom>
        </p:spPr>
        <p:txBody>
          <a:bodyPr wrap="none">
            <a:spAutoFit/>
          </a:bodyPr>
          <a:lstStyle/>
          <a:p>
            <a:pPr algn="ctr"/>
            <a:r>
              <a:rPr lang="en-US" altLang="ja-JP" sz="1000" b="1" dirty="0">
                <a:solidFill>
                  <a:schemeClr val="bg1"/>
                </a:solidFill>
                <a:latin typeface="MS PGothic" pitchFamily="34" charset="-128"/>
                <a:ea typeface="MS PGothic" pitchFamily="34" charset="-128"/>
              </a:rPr>
              <a:t>2020.4.1</a:t>
            </a:r>
            <a:endParaRPr lang="zh-CN" altLang="en-US" sz="1000" b="1" dirty="0">
              <a:solidFill>
                <a:schemeClr val="bg1"/>
              </a:solidFill>
              <a:latin typeface="MS PGothic" pitchFamily="34" charset="-128"/>
              <a:ea typeface="MS PGothic" pitchFamily="34" charset="-128"/>
            </a:endParaRPr>
          </a:p>
        </p:txBody>
      </p:sp>
      <p:sp>
        <p:nvSpPr>
          <p:cNvPr id="3" name="正方形/長方形 2">
            <a:extLst>
              <a:ext uri="{FF2B5EF4-FFF2-40B4-BE49-F238E27FC236}">
                <a16:creationId xmlns:a16="http://schemas.microsoft.com/office/drawing/2014/main" id="{D17A3B28-5A2E-4E76-AA65-A374A05ABECC}"/>
              </a:ext>
            </a:extLst>
          </p:cNvPr>
          <p:cNvSpPr/>
          <p:nvPr/>
        </p:nvSpPr>
        <p:spPr>
          <a:xfrm>
            <a:off x="1257300" y="323052"/>
            <a:ext cx="5530576" cy="864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実践！骨を強くする</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エクササイズスナック</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5F487CA-1A03-CE8E-4E27-22FA312C754B}"/>
              </a:ext>
            </a:extLst>
          </p:cNvPr>
          <p:cNvSpPr txBox="1"/>
          <p:nvPr/>
        </p:nvSpPr>
        <p:spPr>
          <a:xfrm>
            <a:off x="286267" y="8992150"/>
            <a:ext cx="7082239" cy="1569660"/>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編集後記：</a:t>
            </a:r>
            <a:r>
              <a:rPr lang="ja-JP" altLang="en-US" sz="1200" dirty="0">
                <a:latin typeface="メイリオ" panose="020B0604030504040204" pitchFamily="50" charset="-128"/>
                <a:ea typeface="メイリオ" panose="020B0604030504040204" pitchFamily="50" charset="-128"/>
              </a:rPr>
              <a:t>私自身、中長距離のランニングや筋力トレーニングをしていますが、体力や記録の向上のために一番大切にしていることが「継続性」です。頑張りすぎると挫折してしまったり、怪我をしてしまったりするので、継続するためには目標を高くしすぎないことを意識しています。自分の生活スタイルや気力、体力に合わせて確実にこれならクリアできる程度に設定するようにし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運動の効果が出てくるのは年単位です。何年も、何年も継続することで効果が現れます。気長に続けるためにも、運動の目標を毎日３０分！！ではなく、もっとハードルを低くして「１分だけ」それができたら</a:t>
            </a:r>
            <a:r>
              <a:rPr lang="en-US" altLang="ja-JP" sz="1200" dirty="0">
                <a:latin typeface="メイリオ" panose="020B0604030504040204" pitchFamily="50" charset="-128"/>
                <a:ea typeface="メイリオ" panose="020B0604030504040204" pitchFamily="50" charset="-128"/>
              </a:rPr>
              <a:t>OK</a:t>
            </a:r>
            <a:r>
              <a:rPr lang="ja-JP" altLang="en-US" sz="1200" dirty="0">
                <a:latin typeface="メイリオ" panose="020B0604030504040204" pitchFamily="50" charset="-128"/>
                <a:ea typeface="メイリオ" panose="020B0604030504040204" pitchFamily="50" charset="-128"/>
              </a:rPr>
              <a:t>！それでも０ではありません、積み重ねているといつの間にか大きな効果になります。みんなでコツコツ積み上げていきましょう</a:t>
            </a:r>
            <a:r>
              <a:rPr lang="ja-JP" altLang="en-US" sz="1200">
                <a:latin typeface="メイリオ" panose="020B0604030504040204" pitchFamily="50" charset="-128"/>
                <a:ea typeface="メイリオ" panose="020B0604030504040204" pitchFamily="50" charset="-128"/>
              </a:rPr>
              <a:t>！　　　　　　　　　　　　リハビリテーション科　</a:t>
            </a:r>
            <a:r>
              <a:rPr lang="ja-JP" altLang="en-US" sz="1200" dirty="0">
                <a:latin typeface="メイリオ" panose="020B0604030504040204" pitchFamily="50" charset="-128"/>
                <a:ea typeface="メイリオ" panose="020B0604030504040204" pitchFamily="50" charset="-128"/>
              </a:rPr>
              <a:t>福井　　　　　　　　　　　　　　　　　　　　　　　　　　　　　　　　　　　　　　　　　　　　　　　　　　　　　　</a:t>
            </a:r>
            <a:endParaRPr kumimoji="1" lang="ja-JP" altLang="en-US" sz="1200" dirty="0">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8FC93D67-ECEF-25D5-8A28-771F504DB753}"/>
              </a:ext>
            </a:extLst>
          </p:cNvPr>
          <p:cNvCxnSpPr>
            <a:cxnSpLocks/>
          </p:cNvCxnSpPr>
          <p:nvPr/>
        </p:nvCxnSpPr>
        <p:spPr>
          <a:xfrm>
            <a:off x="376800" y="8853019"/>
            <a:ext cx="6830005"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テキスト ボックス 19">
            <a:extLst>
              <a:ext uri="{FF2B5EF4-FFF2-40B4-BE49-F238E27FC236}">
                <a16:creationId xmlns:a16="http://schemas.microsoft.com/office/drawing/2014/main" id="{D7E1E4F5-9F54-489B-73B0-5096C77A51B3}"/>
              </a:ext>
            </a:extLst>
          </p:cNvPr>
          <p:cNvSpPr txBox="1"/>
          <p:nvPr/>
        </p:nvSpPr>
        <p:spPr>
          <a:xfrm>
            <a:off x="589448" y="1309918"/>
            <a:ext cx="6208882" cy="1327030"/>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rPr>
              <a:t>かかと落とし </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骨への衝撃</a:t>
            </a:r>
            <a:r>
              <a:rPr lang="en-US" altLang="ja-JP" b="1"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分間、歯磨き中や</a:t>
            </a:r>
            <a:r>
              <a:rPr lang="en-US" altLang="ja-JP" dirty="0">
                <a:latin typeface="メイリオ" panose="020B0604030504040204" pitchFamily="50" charset="-128"/>
                <a:ea typeface="メイリオ" panose="020B0604030504040204" pitchFamily="50" charset="-128"/>
              </a:rPr>
              <a:t>CM</a:t>
            </a:r>
            <a:r>
              <a:rPr lang="ja-JP" altLang="en-US" dirty="0">
                <a:latin typeface="メイリオ" panose="020B0604030504040204" pitchFamily="50" charset="-128"/>
                <a:ea typeface="メイリオ" panose="020B0604030504040204" pitchFamily="50" charset="-128"/>
              </a:rPr>
              <a:t>中に実施。</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つま先立ちからかかとをドンッと床に落とす。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骨への衝撃で刺激を加えましょう！</a:t>
            </a:r>
            <a:endParaRPr lang="en-US" altLang="ja-JP"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AACB35D4-7D49-670A-387B-7BC09E796062}"/>
              </a:ext>
            </a:extLst>
          </p:cNvPr>
          <p:cNvSpPr txBox="1"/>
          <p:nvPr/>
        </p:nvSpPr>
        <p:spPr>
          <a:xfrm>
            <a:off x="589448" y="2749018"/>
            <a:ext cx="6596678" cy="2253053"/>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rPr>
              <a:t>2. </a:t>
            </a:r>
            <a:r>
              <a:rPr lang="ja-JP" altLang="en-US" b="1" dirty="0">
                <a:latin typeface="メイリオ" panose="020B0604030504040204" pitchFamily="50" charset="-128"/>
                <a:ea typeface="メイリオ" panose="020B0604030504040204" pitchFamily="50" charset="-128"/>
              </a:rPr>
              <a:t>椅子立ち上がり </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下半身筋力強化</a:t>
            </a:r>
            <a:r>
              <a:rPr lang="en-US" altLang="ja-JP" b="1"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分間でできるだけ早く繰り返す。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安定した椅子から素早く立ち上がり、座る。</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素早く動くことで心拍数が上がり、心肺機能強化に！</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ゆっくりやる運動と比べて、神経と筋肉の繋がりを</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強化できるので筋力もアップしやすい！</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1C4ABD1E-ADB8-8475-1D59-BEB3C11228BA}"/>
              </a:ext>
            </a:extLst>
          </p:cNvPr>
          <p:cNvSpPr txBox="1"/>
          <p:nvPr/>
        </p:nvSpPr>
        <p:spPr>
          <a:xfrm>
            <a:off x="568769" y="4992696"/>
            <a:ext cx="6853158" cy="1018356"/>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rPr>
              <a:t>3.</a:t>
            </a:r>
            <a:r>
              <a:rPr lang="ja-JP" altLang="en-US" b="1" dirty="0">
                <a:latin typeface="メイリオ" panose="020B0604030504040204" pitchFamily="50" charset="-128"/>
                <a:ea typeface="メイリオ" panose="020B0604030504040204" pitchFamily="50" charset="-128"/>
              </a:rPr>
              <a:t>壁腕立て伏せ （上半身と体幹部の筋力強化）</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壁に肩の高さで手をついて、腕立て伏せ。</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肩や腕で自分の体を支えることで体幹も鍛えられる！</a:t>
            </a:r>
            <a:endParaRPr lang="en-US" altLang="ja-JP"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742A3D7-1A83-3FC0-24AE-51A8F55F8329}"/>
              </a:ext>
            </a:extLst>
          </p:cNvPr>
          <p:cNvSpPr txBox="1"/>
          <p:nvPr/>
        </p:nvSpPr>
        <p:spPr>
          <a:xfrm>
            <a:off x="589447" y="6026409"/>
            <a:ext cx="6578751" cy="2619692"/>
          </a:xfrm>
          <a:prstGeom prst="rect">
            <a:avLst/>
          </a:prstGeom>
          <a:noFill/>
        </p:spPr>
        <p:txBody>
          <a:bodyPr wrap="square" rtlCol="0">
            <a:spAutoFit/>
          </a:bodyPr>
          <a:lstStyle/>
          <a:p>
            <a:pPr algn="ctr"/>
            <a:r>
              <a:rPr lang="ja-JP" altLang="en-US" sz="2800" dirty="0">
                <a:latin typeface="メイリオ" panose="020B0604030504040204" pitchFamily="50" charset="-128"/>
                <a:ea typeface="メイリオ" panose="020B0604030504040204" pitchFamily="50" charset="-128"/>
              </a:rPr>
              <a:t>運動はいつやるのがいいの！？</a:t>
            </a:r>
            <a:endParaRPr lang="en-US" altLang="ja-JP" sz="28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朝：起きたら「かかと落とし」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昼：休憩中に「椅子立ち上がり」</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夜：テレビの</a:t>
            </a:r>
            <a:r>
              <a:rPr lang="en-US" altLang="ja-JP" dirty="0">
                <a:latin typeface="メイリオ" panose="020B0604030504040204" pitchFamily="50" charset="-128"/>
                <a:ea typeface="メイリオ" panose="020B0604030504040204" pitchFamily="50" charset="-128"/>
              </a:rPr>
              <a:t>CM</a:t>
            </a:r>
            <a:r>
              <a:rPr lang="ja-JP" altLang="en-US" dirty="0">
                <a:latin typeface="メイリオ" panose="020B0604030504040204" pitchFamily="50" charset="-128"/>
                <a:ea typeface="メイリオ" panose="020B0604030504040204" pitchFamily="50" charset="-128"/>
              </a:rPr>
              <a:t>中に「壁腕立てふせ」</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　</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algn="ctr"/>
            <a:r>
              <a:rPr kumimoji="1" lang="ja-JP" altLang="en-US" sz="2800" b="1" u="sng" dirty="0">
                <a:solidFill>
                  <a:srgbClr val="FF0000"/>
                </a:solidFill>
                <a:latin typeface="メイリオ" panose="020B0604030504040204" pitchFamily="50" charset="-128"/>
                <a:ea typeface="メイリオ" panose="020B0604030504040204" pitchFamily="50" charset="-128"/>
              </a:rPr>
              <a:t>いつでも好きな時間に、思い立ったらその時が運動チャンス！！</a:t>
            </a:r>
          </a:p>
        </p:txBody>
      </p:sp>
      <p:pic>
        <p:nvPicPr>
          <p:cNvPr id="4" name="Picture 2">
            <a:extLst>
              <a:ext uri="{FF2B5EF4-FFF2-40B4-BE49-F238E27FC236}">
                <a16:creationId xmlns:a16="http://schemas.microsoft.com/office/drawing/2014/main" id="{0DC85D3A-9591-68DC-9C7E-621E413798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554" y="4590471"/>
            <a:ext cx="1104251" cy="1021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A9982C9-D13A-A09B-FC4B-921622B3E3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020" y="2412418"/>
            <a:ext cx="1071339" cy="12331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25D24E8-3E95-03A2-1C26-506D80C3C1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7194" y="825662"/>
            <a:ext cx="1001005" cy="1528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45D4A9C-1652-0E56-37FA-4F47B423BF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7760" y="217787"/>
            <a:ext cx="1372238" cy="117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46588"/>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20000"/>
            <a:lumOff val="8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751</Words>
  <Application>Microsoft Office PowerPoint</Application>
  <PresentationFormat>ユーザー設定</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MS PGothic</vt:lpstr>
      <vt:lpstr>メイリオ</vt:lpstr>
      <vt:lpstr>Arial</vt:lpstr>
      <vt:lpstr>Calibri</vt:lpstr>
      <vt:lpstr>Calibri Light</vt: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2016-07-28T11:35:42Z</dcterms:created>
  <dcterms:modified xsi:type="dcterms:W3CDTF">2025-12-01T01:57:52Z</dcterms:modified>
</cp:coreProperties>
</file>